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7" r:id="rId10"/>
    <p:sldId id="263" r:id="rId11"/>
    <p:sldId id="268" r:id="rId12"/>
    <p:sldId id="264" r:id="rId13"/>
    <p:sldId id="265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67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288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292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958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254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813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51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48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90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826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872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436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78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442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900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169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273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F963FA2-2601-4A80-832F-698E7EB1AE3C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2A81BD1-E844-4672-83CE-AD73F91687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09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bookstart.org.uk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540B0-1D87-4E63-8E71-3F627A206E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6600" dirty="0">
                <a:latin typeface="NTFPreCursivefk" panose="03000400000000000000" pitchFamily="66" charset="0"/>
              </a:rPr>
              <a:t>Early Literacy Skills- Nursery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75AC3E-3027-4D2C-A5EE-0128B04365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en-GB" sz="3600" dirty="0">
              <a:latin typeface="NTFPreCursivefk" panose="030004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09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53F73-73FD-45D0-A15C-7FC305F19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Early Years Foundation Stage (EYFS)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05575-1818-4E07-9441-775435376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NTFPreCursivefk" panose="03000400000000000000" pitchFamily="66" charset="0"/>
              </a:rPr>
              <a:t>Between 0-5 (Ends at the end of your child's Reception Year before they go into Year 1- KS1)</a:t>
            </a:r>
          </a:p>
          <a:p>
            <a:r>
              <a:rPr lang="en-GB" sz="2400" dirty="0">
                <a:latin typeface="NTFPreCursivefk" panose="03000400000000000000" pitchFamily="66" charset="0"/>
              </a:rPr>
              <a:t>Mixture of Adult Led and Child Initiated Learning</a:t>
            </a:r>
          </a:p>
          <a:p>
            <a:r>
              <a:rPr lang="en-GB" sz="2400" dirty="0">
                <a:latin typeface="NTFPreCursivefk" panose="03000400000000000000" pitchFamily="66" charset="0"/>
              </a:rPr>
              <a:t>Equal balance of both indoor and outdoor learning</a:t>
            </a:r>
          </a:p>
          <a:p>
            <a:r>
              <a:rPr lang="en-GB" sz="2400" dirty="0">
                <a:latin typeface="NTFPreCursivefk" panose="03000400000000000000" pitchFamily="66" charset="0"/>
              </a:rPr>
              <a:t>Seven Areas of learning which are split into prime and Specific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F08E05-016C-48FF-8E9F-A0B96020D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840" y="4571885"/>
            <a:ext cx="3314870" cy="222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607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DDB7D-36DA-4922-A977-E5322FB20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Prime and Specific areas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C6E186-0381-47F6-A7D5-9538C887F8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0712" y="2724149"/>
            <a:ext cx="7594787" cy="3236547"/>
          </a:xfrm>
        </p:spPr>
      </p:pic>
    </p:spTree>
    <p:extLst>
      <p:ext uri="{BB962C8B-B14F-4D97-AF65-F5344CB8AC3E}">
        <p14:creationId xmlns:p14="http://schemas.microsoft.com/office/powerpoint/2010/main" val="889424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035B7-7C58-4BF3-B430-6CA019D26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Communication and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DB675-E3A0-42B9-B5B9-72E52651B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603499"/>
            <a:ext cx="10953750" cy="3940175"/>
          </a:xfrm>
        </p:spPr>
        <p:txBody>
          <a:bodyPr>
            <a:normAutofit/>
          </a:bodyPr>
          <a:lstStyle/>
          <a:p>
            <a:r>
              <a:rPr lang="en-GB" b="1" dirty="0">
                <a:latin typeface="NTFPreCursivefk" panose="03000400000000000000" pitchFamily="66" charset="0"/>
              </a:rPr>
              <a:t>Golden thread which underpins every area</a:t>
            </a:r>
            <a:r>
              <a:rPr lang="en-GB" dirty="0">
                <a:latin typeface="NTFPreCursivefk" panose="03000400000000000000" pitchFamily="66" charset="0"/>
              </a:rPr>
              <a:t>.</a:t>
            </a:r>
          </a:p>
          <a:p>
            <a:r>
              <a:rPr lang="en-GB" b="1" dirty="0">
                <a:latin typeface="NTFPreCursivefk" panose="03000400000000000000" pitchFamily="66" charset="0"/>
              </a:rPr>
              <a:t>Vocabulary at 4 and a half years strongest correlation for future academic success</a:t>
            </a:r>
          </a:p>
          <a:p>
            <a:r>
              <a:rPr lang="en-GB" b="1" dirty="0">
                <a:latin typeface="NTFPreCursivefk" panose="03000400000000000000" pitchFamily="66" charset="0"/>
              </a:rPr>
              <a:t>Milestones:</a:t>
            </a:r>
          </a:p>
          <a:p>
            <a:pPr marL="0" indent="0">
              <a:buNone/>
            </a:pPr>
            <a:r>
              <a:rPr lang="en-GB" dirty="0">
                <a:latin typeface="NTFPreCursivefk" panose="03000400000000000000" pitchFamily="66" charset="0"/>
              </a:rPr>
              <a:t>      - 1 and a half to 2 years children will say 50 words but will understand between 250 to 500  words. They will start to put words together to make very short sentences.</a:t>
            </a:r>
          </a:p>
          <a:p>
            <a:pPr marL="0" indent="0">
              <a:buNone/>
            </a:pPr>
            <a:r>
              <a:rPr lang="en-GB" dirty="0">
                <a:latin typeface="NTFPreCursivefk" panose="03000400000000000000" pitchFamily="66" charset="0"/>
              </a:rPr>
              <a:t>     - 3 years will use around 300 words but will understand around 1000! They will put 4 and 5 words together, understand plurals, past tense and will understand language relating to size, quantity and positioning.</a:t>
            </a:r>
          </a:p>
          <a:p>
            <a:pPr marL="0" indent="0">
              <a:buNone/>
            </a:pPr>
            <a:r>
              <a:rPr lang="en-GB" dirty="0">
                <a:latin typeface="NTFPreCursivefk" panose="03000400000000000000" pitchFamily="66" charset="0"/>
              </a:rPr>
              <a:t>     - 4 years will use around 1500 words, will understand and follow three part instructions and will connect sentences using words such as ‘and’ and ‘because’.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000" b="1" dirty="0">
                <a:latin typeface="NTFPreCursivefk" panose="03000400000000000000" pitchFamily="66" charset="0"/>
              </a:rPr>
              <a:t>TALK, TALK, TALK!!</a:t>
            </a:r>
          </a:p>
          <a:p>
            <a:pPr marL="0" indent="0">
              <a:buNone/>
            </a:pPr>
            <a:endParaRPr lang="en-GB" dirty="0">
              <a:latin typeface="NTFPreCursivefk" panose="03000400000000000000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5B5E8C-5EEC-440D-A268-A8426F789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548" y="1680632"/>
            <a:ext cx="3095994" cy="140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12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C4CD1-CE1F-4CF7-91DC-A08A49973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Raising Early Achievement in Literacy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9A0BEBB-77FD-4F9A-8ABA-331B07F04C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657181" y="1855897"/>
            <a:ext cx="4306138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25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80A78-C784-42F6-9E89-4230645BB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Environmental Print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1F8078-52C4-40BB-A548-EE1A9CEAC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194" t="-387" r="323" b="40162"/>
          <a:stretch/>
        </p:blipFill>
        <p:spPr>
          <a:xfrm>
            <a:off x="3315694" y="2415387"/>
            <a:ext cx="4512365" cy="427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63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0A2E7-6814-49B6-A5E3-FCFD3AAFF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can you help at home?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F404F-885B-4F3E-B7DE-D798BF11C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76" y="2603500"/>
            <a:ext cx="9372338" cy="341630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Look at print in shops and in the street, on food packets and on road signs while going on journey’s </a:t>
            </a:r>
          </a:p>
          <a:p>
            <a:r>
              <a:rPr lang="en-GB" dirty="0"/>
              <a:t>Take photographs of everyday logos such as ASDA, Aldi, Batman symbol and stick them into a scrap book.</a:t>
            </a:r>
          </a:p>
          <a:p>
            <a:r>
              <a:rPr lang="en-GB" dirty="0"/>
              <a:t> Join in with your child play, listen and talk.</a:t>
            </a:r>
          </a:p>
          <a:p>
            <a:r>
              <a:rPr lang="en-GB" dirty="0"/>
              <a:t>Matching logo games.</a:t>
            </a:r>
          </a:p>
          <a:p>
            <a:r>
              <a:rPr lang="en-GB" dirty="0"/>
              <a:t>Go on a print hunt.</a:t>
            </a:r>
          </a:p>
          <a:p>
            <a:r>
              <a:rPr lang="en-GB" dirty="0"/>
              <a:t>Make letters and words with playdough.</a:t>
            </a:r>
          </a:p>
          <a:p>
            <a:r>
              <a:rPr lang="en-GB" dirty="0"/>
              <a:t>Highlight different print and logos and explain to your child why you are reading them </a:t>
            </a:r>
            <a:r>
              <a:rPr lang="en-GB" dirty="0" err="1"/>
              <a:t>e.g</a:t>
            </a:r>
            <a:r>
              <a:rPr lang="en-GB" dirty="0"/>
              <a:t> I’m just going to have a look at the bus timetable to see when the next bus is.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9730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5D8B0-433D-4D28-80A0-C862ED164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Books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FF54B54-7F9F-442D-8B20-258C6E72E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355" t="12244" r="13562" b="20492"/>
          <a:stretch/>
        </p:blipFill>
        <p:spPr>
          <a:xfrm rot="5400000">
            <a:off x="3434594" y="2448711"/>
            <a:ext cx="5322811" cy="331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76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D2040-C467-4304-9790-C249E7568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can you do at home to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9A19F-8ADA-495D-AD74-087D6FF55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224" y="2603500"/>
            <a:ext cx="10996654" cy="3916570"/>
          </a:xfrm>
        </p:spPr>
        <p:txBody>
          <a:bodyPr>
            <a:normAutofit/>
          </a:bodyPr>
          <a:lstStyle/>
          <a:p>
            <a:r>
              <a:rPr lang="en-GB" dirty="0"/>
              <a:t>Join the local library.</a:t>
            </a:r>
          </a:p>
          <a:p>
            <a:r>
              <a:rPr lang="en-GB" dirty="0"/>
              <a:t>Regularly change your choice books in Nursery.</a:t>
            </a:r>
          </a:p>
          <a:p>
            <a:r>
              <a:rPr lang="en-GB" dirty="0"/>
              <a:t>Have a special box or shelf to store your child’s books.</a:t>
            </a:r>
          </a:p>
          <a:p>
            <a:r>
              <a:rPr lang="en-GB" dirty="0"/>
              <a:t>Use toys and puppets to act out stories.</a:t>
            </a:r>
          </a:p>
          <a:p>
            <a:r>
              <a:rPr lang="en-GB" dirty="0"/>
              <a:t>Encourage your child to join in when you share books together.</a:t>
            </a:r>
          </a:p>
          <a:p>
            <a:r>
              <a:rPr lang="en-GB" dirty="0"/>
              <a:t>Let you child hold the book while sharing stories and turn the pages.</a:t>
            </a:r>
          </a:p>
          <a:p>
            <a:r>
              <a:rPr lang="en-GB" dirty="0"/>
              <a:t>Talk about the meaning of unfamiliar words, talk bout the pictures and compare to their lives. </a:t>
            </a:r>
          </a:p>
          <a:p>
            <a:r>
              <a:rPr lang="en-GB" dirty="0"/>
              <a:t>Share the story in your </a:t>
            </a:r>
            <a:r>
              <a:rPr lang="en-GB" dirty="0" err="1"/>
              <a:t>childs</a:t>
            </a:r>
            <a:r>
              <a:rPr lang="en-GB" dirty="0"/>
              <a:t> first language</a:t>
            </a:r>
          </a:p>
          <a:p>
            <a:r>
              <a:rPr lang="en-GB" dirty="0"/>
              <a:t>Model you reading for a purpose to your child.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9376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532B-E6C9-4703-BC3D-CEC570AB8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Oral Language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5BD624-2928-4819-B49F-BE9E7B26F6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982" t="23998" r="12602" b="11880"/>
          <a:stretch/>
        </p:blipFill>
        <p:spPr>
          <a:xfrm rot="5400000">
            <a:off x="3795706" y="2573289"/>
            <a:ext cx="5043207" cy="313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426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CC432-43E4-4651-A89C-3A0D4DEF2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can you do at home to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C086-CA30-4035-8D7E-4485E16FF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321" y="2468032"/>
            <a:ext cx="8825659" cy="3416300"/>
          </a:xfrm>
        </p:spPr>
        <p:txBody>
          <a:bodyPr/>
          <a:lstStyle/>
          <a:p>
            <a:r>
              <a:rPr lang="en-GB" dirty="0"/>
              <a:t>Access rhyme and story sessions at your local library.</a:t>
            </a:r>
          </a:p>
          <a:p>
            <a:r>
              <a:rPr lang="en-GB" dirty="0"/>
              <a:t>Practise focused nursery rhymes sent home on the curriculum letter ( if unsure access </a:t>
            </a:r>
            <a:r>
              <a:rPr lang="en-GB" dirty="0">
                <a:hlinkClick r:id="rId2"/>
              </a:rPr>
              <a:t>http://bookstart.org.uk/</a:t>
            </a:r>
            <a:r>
              <a:rPr lang="en-GB" dirty="0"/>
              <a:t> )</a:t>
            </a:r>
          </a:p>
          <a:p>
            <a:r>
              <a:rPr lang="en-GB" dirty="0"/>
              <a:t>Make up stories together.</a:t>
            </a:r>
          </a:p>
          <a:p>
            <a:r>
              <a:rPr lang="en-GB" dirty="0"/>
              <a:t>Act out familiar stories together.</a:t>
            </a:r>
          </a:p>
          <a:p>
            <a:r>
              <a:rPr lang="en-GB" dirty="0"/>
              <a:t>You start to sing rhymes and encourage your child to finish. </a:t>
            </a:r>
          </a:p>
          <a:p>
            <a:r>
              <a:rPr lang="en-GB" dirty="0"/>
              <a:t>Clap/ tap the beat to different rhymes and songs.</a:t>
            </a:r>
          </a:p>
          <a:p>
            <a:r>
              <a:rPr lang="en-GB" dirty="0"/>
              <a:t>Share your favourite songs and stories with your child. </a:t>
            </a:r>
          </a:p>
        </p:txBody>
      </p:sp>
    </p:spTree>
    <p:extLst>
      <p:ext uri="{BB962C8B-B14F-4D97-AF65-F5344CB8AC3E}">
        <p14:creationId xmlns:p14="http://schemas.microsoft.com/office/powerpoint/2010/main" val="3861759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EFBCD-40F6-49A3-B86A-989BC2580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Early Writing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C49902-7E00-40EA-A266-C29A224E1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31" t="11779" r="10769" b="17350"/>
          <a:stretch/>
        </p:blipFill>
        <p:spPr>
          <a:xfrm rot="5400000">
            <a:off x="4347945" y="2211884"/>
            <a:ext cx="4626520" cy="293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85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8F75E-9120-43E8-AB19-EC38ED372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Stages of writing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5000EE-5C30-4E52-91D9-DF6F4895A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655" y="1919851"/>
            <a:ext cx="6701784" cy="195468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194A42-C9C0-4450-9BFF-A8A5D3D8E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16" y="4306054"/>
            <a:ext cx="7077210" cy="2427697"/>
          </a:xfrm>
          <a:prstGeom prst="rect">
            <a:avLst/>
          </a:prstGeom>
          <a:solidFill>
            <a:schemeClr val="accent5">
              <a:lumMod val="60000"/>
              <a:lumOff val="40000"/>
              <a:alpha val="54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284782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11A17-09E8-4D3E-89C3-3177B866F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can you do to help at home?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9B00B-D608-4573-A964-49E6C3AC6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123" y="2273777"/>
            <a:ext cx="8825659" cy="3610555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Take your child to the park.</a:t>
            </a:r>
          </a:p>
          <a:p>
            <a:r>
              <a:rPr lang="en-GB" dirty="0"/>
              <a:t>Ensure you have simple mark making equipment at home for your child to experiment with.</a:t>
            </a:r>
          </a:p>
          <a:p>
            <a:r>
              <a:rPr lang="en-GB" dirty="0"/>
              <a:t>Make large marks outdoors using chunky chalks and natural objects such as sticks.</a:t>
            </a:r>
          </a:p>
          <a:p>
            <a:r>
              <a:rPr lang="en-GB" dirty="0"/>
              <a:t>Footprints in the mud.</a:t>
            </a:r>
          </a:p>
          <a:p>
            <a:r>
              <a:rPr lang="en-GB" dirty="0"/>
              <a:t>Paint with water and a brush</a:t>
            </a:r>
          </a:p>
          <a:p>
            <a:r>
              <a:rPr lang="en-GB" dirty="0"/>
              <a:t>Value every piece of mark making your child does and display it somewhere at home. </a:t>
            </a:r>
          </a:p>
          <a:p>
            <a:r>
              <a:rPr lang="en-GB" dirty="0"/>
              <a:t>Encourage your child to make marks for a purpose.</a:t>
            </a:r>
          </a:p>
          <a:p>
            <a:r>
              <a:rPr lang="en-GB" dirty="0"/>
              <a:t>Model writing </a:t>
            </a:r>
            <a:r>
              <a:rPr lang="en-GB" dirty="0" err="1"/>
              <a:t>infront</a:t>
            </a:r>
            <a:r>
              <a:rPr lang="en-GB" dirty="0"/>
              <a:t> of your child and explain the purpose.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0439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06D1A-7861-4019-8D66-5F108FEA6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B4790-3842-4F8D-8F46-4EEE2FC30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99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314097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132</TotalTime>
  <Words>619</Words>
  <Application>Microsoft Office PowerPoint</Application>
  <PresentationFormat>Widescreen</PresentationFormat>
  <Paragraphs>59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NTFPreCursivefk</vt:lpstr>
      <vt:lpstr>Wingdings 3</vt:lpstr>
      <vt:lpstr>Ion Boardroom</vt:lpstr>
      <vt:lpstr>Early Literacy Skills- Nursery</vt:lpstr>
      <vt:lpstr>Early Years Foundation Stage (EYFS)</vt:lpstr>
      <vt:lpstr>Prime and Specific areas</vt:lpstr>
      <vt:lpstr>Communication and Language</vt:lpstr>
      <vt:lpstr>Raising Early Achievement in Literacy</vt:lpstr>
      <vt:lpstr>Environmental Print</vt:lpstr>
      <vt:lpstr>How can you help at home?</vt:lpstr>
      <vt:lpstr>Books</vt:lpstr>
      <vt:lpstr>What can you do at home to help?</vt:lpstr>
      <vt:lpstr>Oral Language</vt:lpstr>
      <vt:lpstr>What can you do at home to help?</vt:lpstr>
      <vt:lpstr>Early Writing</vt:lpstr>
      <vt:lpstr>Stages of writing</vt:lpstr>
      <vt:lpstr>What can you do to help at home?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Literacy Skills- Nursery</dc:title>
  <dc:creator>Coombs, Gemma</dc:creator>
  <cp:lastModifiedBy>Gemma Coombs</cp:lastModifiedBy>
  <cp:revision>15</cp:revision>
  <dcterms:created xsi:type="dcterms:W3CDTF">2023-02-28T21:14:06Z</dcterms:created>
  <dcterms:modified xsi:type="dcterms:W3CDTF">2024-01-30T21:42:20Z</dcterms:modified>
</cp:coreProperties>
</file>